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5"/>
  </p:notesMasterIdLst>
  <p:handoutMasterIdLst>
    <p:handoutMasterId r:id="rId26"/>
  </p:handoutMasterIdLst>
  <p:sldIdLst>
    <p:sldId id="259" r:id="rId3"/>
    <p:sldId id="331" r:id="rId4"/>
    <p:sldId id="294" r:id="rId5"/>
    <p:sldId id="366" r:id="rId6"/>
    <p:sldId id="316" r:id="rId7"/>
    <p:sldId id="359" r:id="rId8"/>
    <p:sldId id="342" r:id="rId9"/>
    <p:sldId id="370" r:id="rId10"/>
    <p:sldId id="367" r:id="rId11"/>
    <p:sldId id="362" r:id="rId12"/>
    <p:sldId id="368" r:id="rId13"/>
    <p:sldId id="369" r:id="rId14"/>
    <p:sldId id="374" r:id="rId15"/>
    <p:sldId id="350" r:id="rId16"/>
    <p:sldId id="363" r:id="rId17"/>
    <p:sldId id="364" r:id="rId18"/>
    <p:sldId id="365" r:id="rId19"/>
    <p:sldId id="371" r:id="rId20"/>
    <p:sldId id="372" r:id="rId21"/>
    <p:sldId id="373" r:id="rId22"/>
    <p:sldId id="356" r:id="rId23"/>
    <p:sldId id="354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66"/>
            <p14:sldId id="316"/>
            <p14:sldId id="359"/>
            <p14:sldId id="342"/>
            <p14:sldId id="370"/>
            <p14:sldId id="367"/>
            <p14:sldId id="362"/>
            <p14:sldId id="368"/>
            <p14:sldId id="369"/>
            <p14:sldId id="374"/>
            <p14:sldId id="350"/>
            <p14:sldId id="363"/>
            <p14:sldId id="364"/>
            <p14:sldId id="365"/>
            <p14:sldId id="371"/>
            <p14:sldId id="372"/>
            <p14:sldId id="373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>
        <p:scale>
          <a:sx n="66" d="100"/>
          <a:sy n="66" d="100"/>
        </p:scale>
        <p:origin x="162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[LEd defect list DC detail v2.xlsx]DC!PivotTable1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Everlight Failue</a:t>
            </a:r>
            <a:r>
              <a:rPr lang="en-US" baseline="0"/>
              <a:t> Distribution by DC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DC!$A$4:$A$29</c:f>
              <c:strCache>
                <c:ptCount val="25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  <c:pt idx="20">
                  <c:v>D200723</c:v>
                </c:pt>
                <c:pt idx="21">
                  <c:v>D200720</c:v>
                </c:pt>
                <c:pt idx="22">
                  <c:v>200512</c:v>
                </c:pt>
                <c:pt idx="23">
                  <c:v>200720</c:v>
                </c:pt>
                <c:pt idx="24">
                  <c:v>200817</c:v>
                </c:pt>
              </c:strCache>
            </c:strRef>
          </c:cat>
          <c:val>
            <c:numRef>
              <c:f>DC!$B$4:$B$29</c:f>
              <c:numCache>
                <c:formatCode>General</c:formatCode>
                <c:ptCount val="25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10</c:v>
                </c:pt>
                <c:pt idx="16">
                  <c:v>27</c:v>
                </c:pt>
                <c:pt idx="17">
                  <c:v>2</c:v>
                </c:pt>
                <c:pt idx="18">
                  <c:v>8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B-40AA-A195-3FB01BD501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7867776"/>
        <c:axId val="417866136"/>
      </c:barChart>
      <c:catAx>
        <c:axId val="4178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6136"/>
        <c:crosses val="autoZero"/>
        <c:auto val="1"/>
        <c:lblAlgn val="ctr"/>
        <c:lblOffset val="100"/>
        <c:noMultiLvlLbl val="0"/>
      </c:catAx>
      <c:valAx>
        <c:axId val="4178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B05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Fii receive EverlightLED</a:t>
            </a:r>
            <a:r>
              <a:rPr lang="en-US" baseline="0"/>
              <a:t> and Failure Distribution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013720096448203E-2"/>
          <c:y val="0.14611872146118721"/>
          <c:w val="0.91283023078677084"/>
          <c:h val="0.61236083845683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Data!$J$3</c:f>
              <c:strCache>
                <c:ptCount val="1"/>
                <c:pt idx="0">
                  <c:v>RECEIVE_QTY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1641FA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Data!$J$4:$J$34</c:f>
              <c:numCache>
                <c:formatCode>General</c:formatCode>
                <c:ptCount val="31"/>
                <c:pt idx="0">
                  <c:v>84000</c:v>
                </c:pt>
                <c:pt idx="1">
                  <c:v>4000</c:v>
                </c:pt>
                <c:pt idx="2">
                  <c:v>8000</c:v>
                </c:pt>
                <c:pt idx="3">
                  <c:v>62000</c:v>
                </c:pt>
                <c:pt idx="4">
                  <c:v>40000</c:v>
                </c:pt>
                <c:pt idx="5">
                  <c:v>44000</c:v>
                </c:pt>
                <c:pt idx="6">
                  <c:v>10000</c:v>
                </c:pt>
                <c:pt idx="7">
                  <c:v>10000</c:v>
                </c:pt>
                <c:pt idx="8">
                  <c:v>2000</c:v>
                </c:pt>
                <c:pt idx="9">
                  <c:v>18000</c:v>
                </c:pt>
                <c:pt idx="10">
                  <c:v>12000</c:v>
                </c:pt>
                <c:pt idx="11">
                  <c:v>92554</c:v>
                </c:pt>
                <c:pt idx="12">
                  <c:v>16000</c:v>
                </c:pt>
                <c:pt idx="13">
                  <c:v>30000</c:v>
                </c:pt>
                <c:pt idx="14">
                  <c:v>6000</c:v>
                </c:pt>
                <c:pt idx="15">
                  <c:v>34000</c:v>
                </c:pt>
                <c:pt idx="16">
                  <c:v>14000</c:v>
                </c:pt>
                <c:pt idx="17">
                  <c:v>42000</c:v>
                </c:pt>
                <c:pt idx="18">
                  <c:v>8000</c:v>
                </c:pt>
                <c:pt idx="19">
                  <c:v>128000</c:v>
                </c:pt>
                <c:pt idx="20">
                  <c:v>16000</c:v>
                </c:pt>
                <c:pt idx="21">
                  <c:v>2000</c:v>
                </c:pt>
                <c:pt idx="22">
                  <c:v>4000</c:v>
                </c:pt>
                <c:pt idx="23">
                  <c:v>2000</c:v>
                </c:pt>
                <c:pt idx="24">
                  <c:v>214000</c:v>
                </c:pt>
                <c:pt idx="25">
                  <c:v>22000</c:v>
                </c:pt>
                <c:pt idx="26">
                  <c:v>20000</c:v>
                </c:pt>
                <c:pt idx="27">
                  <c:v>64000</c:v>
                </c:pt>
                <c:pt idx="28">
                  <c:v>94000</c:v>
                </c:pt>
                <c:pt idx="29">
                  <c:v>18000</c:v>
                </c:pt>
                <c:pt idx="30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06658360"/>
        <c:axId val="606667544"/>
      </c:barChart>
      <c:lineChart>
        <c:grouping val="standard"/>
        <c:varyColors val="0"/>
        <c:ser>
          <c:idx val="1"/>
          <c:order val="1"/>
          <c:tx>
            <c:strRef>
              <c:f>Data!$K$3</c:f>
              <c:strCache>
                <c:ptCount val="1"/>
                <c:pt idx="0">
                  <c:v>Fail Qty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1614294516327784E-3"/>
                  <c:y val="-1.31420263237096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C7-4C37-BB13-48965F8D8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Data!$K$4:$K$34</c:f>
              <c:numCache>
                <c:formatCode>General</c:formatCode>
                <c:ptCount val="31"/>
                <c:pt idx="0">
                  <c:v>3</c:v>
                </c:pt>
                <c:pt idx="1">
                  <c:v>13</c:v>
                </c:pt>
                <c:pt idx="2">
                  <c:v>54</c:v>
                </c:pt>
                <c:pt idx="3">
                  <c:v>181</c:v>
                </c:pt>
                <c:pt idx="4">
                  <c:v>66</c:v>
                </c:pt>
                <c:pt idx="5">
                  <c:v>132</c:v>
                </c:pt>
                <c:pt idx="6">
                  <c:v>13</c:v>
                </c:pt>
                <c:pt idx="7">
                  <c:v>14</c:v>
                </c:pt>
                <c:pt idx="8">
                  <c:v>1</c:v>
                </c:pt>
                <c:pt idx="9">
                  <c:v>19</c:v>
                </c:pt>
                <c:pt idx="10">
                  <c:v>9</c:v>
                </c:pt>
                <c:pt idx="11">
                  <c:v>31</c:v>
                </c:pt>
                <c:pt idx="12">
                  <c:v>6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2</c:v>
                </c:pt>
                <c:pt idx="17">
                  <c:v>4</c:v>
                </c:pt>
                <c:pt idx="18">
                  <c:v>10</c:v>
                </c:pt>
                <c:pt idx="19">
                  <c:v>27</c:v>
                </c:pt>
                <c:pt idx="20">
                  <c:v>2</c:v>
                </c:pt>
                <c:pt idx="21">
                  <c:v>8</c:v>
                </c:pt>
                <c:pt idx="22">
                  <c:v>4</c:v>
                </c:pt>
                <c:pt idx="23">
                  <c:v>0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06651472"/>
        <c:axId val="606656392"/>
      </c:lineChart>
      <c:catAx>
        <c:axId val="6066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67544"/>
        <c:crosses val="autoZero"/>
        <c:auto val="1"/>
        <c:lblAlgn val="ctr"/>
        <c:lblOffset val="100"/>
        <c:noMultiLvlLbl val="0"/>
      </c:catAx>
      <c:valAx>
        <c:axId val="606667544"/>
        <c:scaling>
          <c:orientation val="minMax"/>
          <c:max val="2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8360"/>
        <c:crosses val="autoZero"/>
        <c:crossBetween val="between"/>
      </c:valAx>
      <c:valAx>
        <c:axId val="606656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1472"/>
        <c:crosses val="max"/>
        <c:crossBetween val="between"/>
      </c:valAx>
      <c:catAx>
        <c:axId val="60665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6656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68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158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161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502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46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73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9562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8551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2023/5/18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2023/5/18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8.w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</a:t>
            </a:r>
            <a:r>
              <a:rPr lang="en-US" sz="2800" b="1" dirty="0" smtClean="0">
                <a:solidFill>
                  <a:srgbClr val="002060"/>
                </a:solidFill>
              </a:rPr>
              <a:t>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Jul-29-2021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Version 13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03574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119" y="2603747"/>
            <a:ext cx="8424936" cy="37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109392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7 pcs LED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issue. The detailed information is as bellow 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RMA send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 (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Att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file )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13177"/>
              </p:ext>
            </p:extLst>
          </p:nvPr>
        </p:nvGraphicFramePr>
        <p:xfrm>
          <a:off x="448901" y="2590268"/>
          <a:ext cx="11333702" cy="281763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:a16="http://schemas.microsoft.com/office/drawing/2014/main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:a16="http://schemas.microsoft.com/office/drawing/2014/main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:a16="http://schemas.microsoft.com/office/drawing/2014/main" val="3662532668"/>
                    </a:ext>
                  </a:extLst>
                </a:gridCol>
              </a:tblGrid>
              <a:tr h="44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65430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92150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83363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37224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620294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81539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82955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17888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50650"/>
                  </a:ext>
                </a:extLst>
              </a:tr>
            </a:tbl>
          </a:graphicData>
        </a:graphic>
      </p:graphicFrame>
      <p:sp>
        <p:nvSpPr>
          <p:cNvPr id="8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40790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altLang="zh-TW" b="1" dirty="0" smtClean="0">
                <a:solidFill>
                  <a:schemeClr val="tx1"/>
                </a:solidFill>
                <a:cs typeface="Arial" panose="020B0604020202020204" pitchFamily="34" charset="0"/>
              </a:rPr>
              <a:t>process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3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 issue.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1208" y="5275662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305979"/>
              </p:ext>
            </p:extLst>
          </p:nvPr>
        </p:nvGraphicFramePr>
        <p:xfrm>
          <a:off x="448901" y="1949460"/>
          <a:ext cx="5583764" cy="328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134254"/>
              </p:ext>
            </p:extLst>
          </p:nvPr>
        </p:nvGraphicFramePr>
        <p:xfrm>
          <a:off x="10422581" y="923291"/>
          <a:ext cx="1360022" cy="1053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24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22581" y="923291"/>
                        <a:ext cx="1360022" cy="10533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668" y="1949460"/>
            <a:ext cx="5813268" cy="328469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received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material and 636 units DC failure distribution as bellow: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33516" y="5344463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Concentrate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DC&amp; LC 2019-July &amp; 2019-Aug is abnormal.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282566"/>
              </p:ext>
            </p:extLst>
          </p:nvPr>
        </p:nvGraphicFramePr>
        <p:xfrm>
          <a:off x="308017" y="1436039"/>
          <a:ext cx="11474586" cy="381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62904"/>
              </p:ext>
            </p:extLst>
          </p:nvPr>
        </p:nvGraphicFramePr>
        <p:xfrm>
          <a:off x="9880270" y="5158604"/>
          <a:ext cx="1473530" cy="1087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76" name="Worksheet" showAsIcon="1" r:id="rId4" imgW="914400" imgH="771480" progId="Excel.Sheet.8">
                  <p:embed/>
                </p:oleObj>
              </mc:Choice>
              <mc:Fallback>
                <p:oleObj name="Worksheet" showAsIcon="1" r:id="rId4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80270" y="5158604"/>
                        <a:ext cx="1473530" cy="1087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91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3.1 Check all LED Material in  Warehouse with 123.00701.005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4661210"/>
            <a:ext cx="11333700" cy="1695139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inventory have 32K material  123.00701.005 LED material incoming, Hold on MRB station.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had changed 32K material improved LED issue ,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new material on 6-May-2021.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1746" name="Picture 2" descr="C:\Users\V0901157\AppData\Local\SuperNotes\rachel.nh.nguyen@mail.foxconn.com\mid\d562d52c-bc8b-4e82-af27-2674a5f7f5d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731325"/>
            <a:ext cx="11333700" cy="22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836" y="1393020"/>
            <a:ext cx="11453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29-Apr-2021, </a:t>
            </a:r>
            <a:r>
              <a:rPr lang="en-US" dirty="0" err="1"/>
              <a:t>Fii</a:t>
            </a:r>
            <a:r>
              <a:rPr lang="en-US" dirty="0"/>
              <a:t> factory hold 32K material incoming on RMB stock – 123.00701.005 DC 210227. Waiting return  </a:t>
            </a:r>
          </a:p>
          <a:p>
            <a:r>
              <a:rPr lang="en-US" dirty="0"/>
              <a:t>      </a:t>
            </a:r>
            <a:r>
              <a:rPr lang="en-US" dirty="0" err="1" smtClean="0"/>
              <a:t>Everlight</a:t>
            </a:r>
            <a:r>
              <a:rPr lang="en-US" dirty="0" smtClean="0"/>
              <a:t> </a:t>
            </a:r>
            <a:r>
              <a:rPr lang="en-US" dirty="0"/>
              <a:t>vendor for rework LED issue. And </a:t>
            </a:r>
            <a:r>
              <a:rPr lang="en-US" dirty="0" err="1" smtClean="0"/>
              <a:t>Everlight</a:t>
            </a:r>
            <a:r>
              <a:rPr lang="en-US" dirty="0" smtClean="0"/>
              <a:t> change </a:t>
            </a:r>
            <a:r>
              <a:rPr lang="en-US" dirty="0"/>
              <a:t>new 32K </a:t>
            </a:r>
            <a:r>
              <a:rPr lang="en-US" dirty="0" smtClean="0"/>
              <a:t>Using </a:t>
            </a:r>
            <a:r>
              <a:rPr lang="en-US" dirty="0"/>
              <a:t>strict small current value to the G/B chip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test </a:t>
            </a:r>
            <a:r>
              <a:rPr lang="en-US" dirty="0"/>
              <a:t>in </a:t>
            </a:r>
            <a:r>
              <a:rPr lang="en-US" dirty="0" smtClean="0"/>
              <a:t>order </a:t>
            </a:r>
            <a:r>
              <a:rPr lang="en-US" dirty="0"/>
              <a:t>to control leakage </a:t>
            </a:r>
            <a:r>
              <a:rPr lang="en-US" dirty="0" smtClean="0"/>
              <a:t>current. ( Improved spec from </a:t>
            </a:r>
            <a:r>
              <a:rPr lang="en-US" dirty="0" smtClean="0">
                <a:solidFill>
                  <a:srgbClr val="FF0000"/>
                </a:solidFill>
              </a:rPr>
              <a:t>10uA, 1.8~2.4V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FF"/>
                </a:solidFill>
              </a:rPr>
              <a:t>1uA, 2.0~2.4V 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          </a:t>
            </a:r>
            <a:r>
              <a:rPr lang="en-US" dirty="0" smtClean="0">
                <a:solidFill>
                  <a:srgbClr val="0000FF"/>
                </a:solidFill>
              </a:rPr>
              <a:t>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Ke</a:t>
            </a:r>
            <a:r>
              <a:rPr lang="en-US" dirty="0">
                <a:solidFill>
                  <a:srgbClr val="0000FF"/>
                </a:solidFill>
              </a:rPr>
              <a:t> 29-Apr Done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321" y="1870526"/>
            <a:ext cx="1145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BFX-AT100 LED issue – </a:t>
            </a:r>
            <a:r>
              <a:rPr lang="en-US" dirty="0" err="1" smtClean="0">
                <a:cs typeface="Arial" panose="020B0604020202020204" pitchFamily="34" charset="0"/>
              </a:rPr>
              <a:t>Fii</a:t>
            </a:r>
            <a:r>
              <a:rPr lang="en-US" dirty="0" smtClean="0">
                <a:cs typeface="Arial" panose="020B0604020202020204" pitchFamily="34" charset="0"/>
              </a:rPr>
              <a:t> will follow RMA process, repair LED issue - Total 636 pcs.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 PM_ Nelly May-2021 On going</a:t>
            </a:r>
            <a:r>
              <a:rPr lang="en-US" dirty="0" smtClean="0">
                <a:cs typeface="Arial" panose="020B0604020202020204" pitchFamily="34" charset="0"/>
              </a:rPr>
              <a:t>.</a:t>
            </a:r>
            <a:endParaRPr lang="en-US" dirty="0" smtClean="0"/>
          </a:p>
        </p:txBody>
      </p:sp>
      <p:sp>
        <p:nvSpPr>
          <p:cNvPr id="9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281633" y="811802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3.2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will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receive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RMA LED issue .</a:t>
            </a:r>
          </a:p>
        </p:txBody>
      </p:sp>
    </p:spTree>
    <p:extLst>
      <p:ext uri="{BB962C8B-B14F-4D97-AF65-F5344CB8AC3E}">
        <p14:creationId xmlns:p14="http://schemas.microsoft.com/office/powerpoint/2010/main" val="297929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935" y="1387168"/>
            <a:ext cx="11222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ALT product LED change abnormal color issue have cover 100% by function test online production , before   </a:t>
            </a:r>
          </a:p>
          <a:p>
            <a:r>
              <a:rPr lang="en-US" dirty="0" smtClean="0"/>
              <a:t>     production shipping to ALT customer.</a:t>
            </a:r>
          </a:p>
          <a:p>
            <a:r>
              <a:rPr lang="en-US" dirty="0" smtClean="0"/>
              <a:t>2. Escapes LED light abnormal ( Red / Yellow/ Purple ) cause material incoming. </a:t>
            </a:r>
            <a:r>
              <a:rPr lang="en-US" dirty="0"/>
              <a:t>Because LED abnormal loss after real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using </a:t>
            </a:r>
            <a:r>
              <a:rPr lang="en-US" dirty="0"/>
              <a:t>time by end </a:t>
            </a:r>
            <a:r>
              <a:rPr lang="en-US" dirty="0" smtClean="0"/>
              <a:t>customer.</a:t>
            </a:r>
          </a:p>
        </p:txBody>
      </p:sp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altLang="zh-TW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 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2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156915"/>
              </p:ext>
            </p:extLst>
          </p:nvPr>
        </p:nvGraphicFramePr>
        <p:xfrm>
          <a:off x="9726625" y="2304231"/>
          <a:ext cx="1534074" cy="129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6" name="Acrobat Document" showAsIcon="1" r:id="rId3" imgW="914400" imgH="771480" progId="AcroExch.Document.11">
                  <p:embed/>
                </p:oleObj>
              </mc:Choice>
              <mc:Fallback>
                <p:oleObj name="Acrobat Document" showAsIcon="1" r:id="rId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26625" y="2304231"/>
                        <a:ext cx="1534074" cy="129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109" y="683956"/>
            <a:ext cx="8911092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9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293" y="558140"/>
            <a:ext cx="116963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1. </a:t>
            </a:r>
            <a:r>
              <a:rPr lang="en-US" sz="1600" dirty="0"/>
              <a:t>Epoxy problem lead to luminous intensity low: exclude</a:t>
            </a:r>
          </a:p>
          <a:p>
            <a:r>
              <a:rPr lang="en-US" sz="1600" dirty="0"/>
              <a:t>Inspection in the microscope, epoxy is not yellowish. And Red light luminous intensity is normal, only the G light and B light</a:t>
            </a:r>
          </a:p>
          <a:p>
            <a:r>
              <a:rPr lang="en-US" sz="1600" dirty="0"/>
              <a:t>abnormal. It is not consistent with the customer complaint phenomenon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/>
              <a:t>2.Die defect: exclude</a:t>
            </a:r>
          </a:p>
          <a:p>
            <a:r>
              <a:rPr lang="en-US" sz="1600" dirty="0"/>
              <a:t>Provide defective sample SMD 3 EA. For die supplier analysis.no defect was found.</a:t>
            </a:r>
          </a:p>
          <a:p>
            <a:r>
              <a:rPr lang="en-US" sz="1600" dirty="0"/>
              <a:t>After chemically de-cap the sample, OB/OG wafers were removed and the appearance was examined by microscope. </a:t>
            </a:r>
            <a:r>
              <a:rPr lang="en-US" sz="1600" dirty="0" smtClean="0"/>
              <a:t>Except for </a:t>
            </a:r>
            <a:r>
              <a:rPr lang="en-US" sz="1600" dirty="0"/>
              <a:t>part of the </a:t>
            </a:r>
            <a:r>
              <a:rPr lang="en-US" sz="1600" dirty="0" smtClean="0"/>
              <a:t>residue, no </a:t>
            </a:r>
            <a:r>
              <a:rPr lang="en-US" sz="1600" dirty="0"/>
              <a:t>obvious abnormality was found in the naked crystal appearance after disassembly, and no darker color was observed on the</a:t>
            </a:r>
          </a:p>
          <a:p>
            <a:r>
              <a:rPr lang="en-US" sz="1600" dirty="0"/>
              <a:t>electrode surface </a:t>
            </a:r>
            <a:r>
              <a:rPr lang="en-US" sz="1600" dirty="0" smtClean="0"/>
              <a:t>before disassembly</a:t>
            </a:r>
            <a:r>
              <a:rPr lang="en-US" sz="1600" dirty="0"/>
              <a:t>.</a:t>
            </a:r>
          </a:p>
          <a:p>
            <a:r>
              <a:rPr lang="en-US" sz="1600" dirty="0"/>
              <a:t>After the bare crystal was tested by automatic testing machine, the voltage was within the normal specification range, and</a:t>
            </a:r>
          </a:p>
          <a:p>
            <a:r>
              <a:rPr lang="en-US" sz="1600" dirty="0"/>
              <a:t>there was no </a:t>
            </a:r>
            <a:r>
              <a:rPr lang="en-US" sz="1600" dirty="0" smtClean="0"/>
              <a:t>high leakage </a:t>
            </a:r>
            <a:r>
              <a:rPr lang="en-US" sz="1600" dirty="0"/>
              <a:t>problem, so it was determined that there was no failure of the chip itself.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293" y="4665279"/>
            <a:ext cx="11491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3. No leakage current tested: root cause The part has a </a:t>
            </a:r>
            <a:r>
              <a:rPr lang="en-US" sz="1600" dirty="0" err="1"/>
              <a:t>zener</a:t>
            </a:r>
            <a:r>
              <a:rPr lang="en-US" sz="1600" dirty="0"/>
              <a:t> diode that cannot measure the leakage current, so even the leakage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happen</a:t>
            </a:r>
            <a:r>
              <a:rPr lang="en-US" sz="1600" dirty="0"/>
              <a:t>, no way to find out.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594" y="5051539"/>
            <a:ext cx="5362227" cy="16161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594" y="3419977"/>
            <a:ext cx="7129771" cy="118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0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497" y="570015"/>
            <a:ext cx="116939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4. Excessive amount of silver glue: root cause Some material attachment on chip side (red mark), EDX(Energy-dispersive X-ray spectroscopy) </a:t>
            </a:r>
            <a:r>
              <a:rPr lang="en-US" sz="1600" dirty="0" smtClean="0"/>
              <a:t>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confirms </a:t>
            </a:r>
            <a:r>
              <a:rPr lang="en-US" sz="1600" dirty="0"/>
              <a:t>that is silver </a:t>
            </a:r>
            <a:r>
              <a:rPr lang="en-US" sz="1600" dirty="0" smtClean="0"/>
              <a:t>element.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5</a:t>
            </a:r>
            <a:r>
              <a:rPr lang="en-US" sz="1600" dirty="0"/>
              <a:t>. Metal migration: exclude </a:t>
            </a:r>
            <a:r>
              <a:rPr lang="en-US" sz="1600" dirty="0" err="1"/>
              <a:t>Everlight_FAE</a:t>
            </a:r>
            <a:r>
              <a:rPr lang="en-US" sz="1600" dirty="0"/>
              <a:t> and Foxconn discuss the design of the circuit. There is no reverse bias in the circuit, so metal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migration </a:t>
            </a:r>
            <a:r>
              <a:rPr lang="en-US" sz="1600" dirty="0"/>
              <a:t>can’t be happen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730" y="998293"/>
            <a:ext cx="6056405" cy="13614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9" y="2611039"/>
            <a:ext cx="5928852" cy="407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1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497" y="570015"/>
            <a:ext cx="116939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/>
          </a:p>
          <a:p>
            <a:r>
              <a:rPr lang="en-US" sz="1600" dirty="0" smtClean="0"/>
              <a:t>6.Operators </a:t>
            </a:r>
            <a:r>
              <a:rPr lang="en-US" sz="1600" dirty="0"/>
              <a:t>mixed with abnormal products: exclude Not consistent with the outgoing photoelectric characteristics, client cannot be used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immediately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i="1" dirty="0" smtClean="0"/>
              <a:t>Conclusion </a:t>
            </a:r>
            <a:r>
              <a:rPr lang="en-US" sz="1600" i="1" dirty="0"/>
              <a:t>: </a:t>
            </a:r>
            <a:endParaRPr lang="en-US" sz="1600" i="1" dirty="0" smtClean="0"/>
          </a:p>
          <a:p>
            <a:r>
              <a:rPr lang="en-US" sz="1600" i="1" dirty="0" smtClean="0"/>
              <a:t>Problem </a:t>
            </a:r>
            <a:r>
              <a:rPr lang="en-US" sz="1600" i="1" dirty="0"/>
              <a:t>Root Cause: </a:t>
            </a:r>
            <a:endParaRPr lang="en-US" sz="1600" i="1" dirty="0" smtClean="0"/>
          </a:p>
          <a:p>
            <a:r>
              <a:rPr lang="en-US" sz="1600" i="1" dirty="0" smtClean="0"/>
              <a:t>The </a:t>
            </a:r>
            <a:r>
              <a:rPr lang="en-US" sz="1600" i="1" dirty="0"/>
              <a:t>possible reason is that the amount of </a:t>
            </a:r>
            <a:r>
              <a:rPr lang="en-US" sz="1600" i="1" dirty="0" smtClean="0"/>
              <a:t>sliver </a:t>
            </a:r>
            <a:r>
              <a:rPr lang="en-US" sz="1600" i="1" dirty="0"/>
              <a:t>paste higher, and it close with the P/N Junction area </a:t>
            </a:r>
            <a:r>
              <a:rPr lang="en-US" sz="1600" i="1" dirty="0" smtClean="0"/>
              <a:t>causing </a:t>
            </a:r>
            <a:r>
              <a:rPr lang="en-US" sz="1600" i="1" dirty="0"/>
              <a:t>a small leakage current condition. </a:t>
            </a:r>
            <a:endParaRPr lang="en-US" sz="1600" i="1" dirty="0" smtClean="0"/>
          </a:p>
          <a:p>
            <a:r>
              <a:rPr lang="en-US" sz="1600" i="1" dirty="0" smtClean="0"/>
              <a:t>Reason </a:t>
            </a:r>
            <a:r>
              <a:rPr lang="en-US" sz="1600" i="1" dirty="0"/>
              <a:t>of screening failure : The product has an </a:t>
            </a:r>
            <a:r>
              <a:rPr lang="en-US" sz="1600" i="1" dirty="0" err="1"/>
              <a:t>Zener</a:t>
            </a:r>
            <a:r>
              <a:rPr lang="en-US" sz="1600" i="1" dirty="0"/>
              <a:t> diode. The leakage current of the chip end cannot be tested during the electrical test in the factory, resulting in such abnormal loss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27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1998" y="860916"/>
            <a:ext cx="112259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5.1 Add </a:t>
            </a:r>
            <a:r>
              <a:rPr lang="en-US" b="1" dirty="0" err="1" smtClean="0"/>
              <a:t>Everlight</a:t>
            </a:r>
            <a:r>
              <a:rPr lang="en-US" b="1" dirty="0" smtClean="0"/>
              <a:t> OQC :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1. From 02/May/2021, SQE request </a:t>
            </a:r>
            <a:r>
              <a:rPr lang="en-US" dirty="0" err="1" smtClean="0"/>
              <a:t>Everlight</a:t>
            </a:r>
            <a:r>
              <a:rPr lang="en-US" dirty="0" smtClean="0"/>
              <a:t> provide OQC report add new LED function test item for each shipping  </a:t>
            </a:r>
          </a:p>
          <a:p>
            <a:r>
              <a:rPr lang="en-US" dirty="0" smtClean="0"/>
              <a:t>     lots to </a:t>
            </a:r>
            <a:r>
              <a:rPr lang="en-US" dirty="0" err="1" smtClean="0"/>
              <a:t>Fii</a:t>
            </a:r>
            <a:r>
              <a:rPr lang="en-US" dirty="0" smtClean="0"/>
              <a:t>. (From the lots </a:t>
            </a:r>
            <a:r>
              <a:rPr lang="en-US" dirty="0"/>
              <a:t>change new 32K Using strict small current value to the G/B chip test in </a:t>
            </a:r>
            <a:r>
              <a:rPr lang="en-US" dirty="0" smtClean="0"/>
              <a:t>order </a:t>
            </a:r>
            <a:r>
              <a:rPr lang="en-US" dirty="0"/>
              <a:t>to control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 leakage current</a:t>
            </a:r>
            <a:r>
              <a:rPr lang="en-US" dirty="0"/>
              <a:t>. ( Improved spec from </a:t>
            </a:r>
            <a:r>
              <a:rPr lang="en-US" dirty="0">
                <a:solidFill>
                  <a:srgbClr val="FF0000"/>
                </a:solidFill>
              </a:rPr>
              <a:t>10uA, 1.8~2.4V </a:t>
            </a:r>
            <a:r>
              <a:rPr lang="en-US" dirty="0"/>
              <a:t>to </a:t>
            </a:r>
            <a:r>
              <a:rPr lang="en-US" dirty="0">
                <a:solidFill>
                  <a:srgbClr val="0000FF"/>
                </a:solidFill>
              </a:rPr>
              <a:t>1uA, 2.0~2.4V </a:t>
            </a:r>
            <a:r>
              <a:rPr lang="en-US" dirty="0"/>
              <a:t>)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 Done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2.  From 06/May/2021, </a:t>
            </a:r>
            <a:r>
              <a:rPr lang="en-US" dirty="0" err="1" smtClean="0"/>
              <a:t>Fii</a:t>
            </a:r>
            <a:r>
              <a:rPr lang="en-US" dirty="0" smtClean="0"/>
              <a:t> used </a:t>
            </a:r>
            <a:r>
              <a:rPr lang="en-US" dirty="0"/>
              <a:t>LED </a:t>
            </a:r>
            <a:r>
              <a:rPr lang="en-US" dirty="0" smtClean="0"/>
              <a:t>improved from </a:t>
            </a:r>
            <a:r>
              <a:rPr lang="en-US" dirty="0" err="1" smtClean="0"/>
              <a:t>Everlight</a:t>
            </a:r>
            <a:r>
              <a:rPr lang="en-US" dirty="0" smtClean="0"/>
              <a:t> Spec 1uA, tighten </a:t>
            </a:r>
            <a:r>
              <a:rPr lang="en-US" dirty="0"/>
              <a:t>test criteria. </a:t>
            </a:r>
            <a:r>
              <a:rPr lang="en-US" dirty="0" smtClean="0"/>
              <a:t>DC 04/01. </a:t>
            </a:r>
          </a:p>
          <a:p>
            <a:r>
              <a:rPr lang="en-US" dirty="0"/>
              <a:t> </a:t>
            </a:r>
            <a:r>
              <a:rPr lang="en-US" dirty="0" smtClean="0"/>
              <a:t>         ( </a:t>
            </a:r>
            <a:r>
              <a:rPr lang="en-US" dirty="0" err="1" smtClean="0"/>
              <a:t>Everligh</a:t>
            </a:r>
            <a:r>
              <a:rPr lang="en-US" dirty="0"/>
              <a:t> </a:t>
            </a:r>
            <a:r>
              <a:rPr lang="en-US" dirty="0" smtClean="0"/>
              <a:t>short team action 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Done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998" y="4325025"/>
            <a:ext cx="112259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ALT reliability test final product</a:t>
            </a:r>
            <a:endParaRPr lang="en-US" b="1" dirty="0"/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Fii</a:t>
            </a:r>
            <a:r>
              <a:rPr lang="en-US" dirty="0" smtClean="0"/>
              <a:t> provide 20 pcs final sample to ALT-RD for reliability test – user LED improved by </a:t>
            </a:r>
            <a:r>
              <a:rPr lang="en-US" dirty="0" err="1" smtClean="0"/>
              <a:t>Everlight</a:t>
            </a:r>
            <a:r>
              <a:rPr lang="en-US" dirty="0" smtClean="0"/>
              <a:t>. All cost charge for </a:t>
            </a:r>
            <a:r>
              <a:rPr lang="en-US" dirty="0" err="1" smtClean="0"/>
              <a:t>Evelight</a:t>
            </a:r>
            <a:r>
              <a:rPr lang="en-US" dirty="0" smtClean="0"/>
              <a:t> vendor.</a:t>
            </a:r>
            <a:endParaRPr lang="en-US" dirty="0"/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25-May-2021  Done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PM_Nelly</a:t>
            </a:r>
            <a:r>
              <a:rPr lang="en-US" dirty="0" smtClean="0">
                <a:solidFill>
                  <a:srgbClr val="0000FF"/>
                </a:solidFill>
              </a:rPr>
              <a:t>  Jun-2021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87656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Corrective Action To Root Cause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925" y="619658"/>
            <a:ext cx="2596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5.1 Short-term </a:t>
            </a:r>
            <a:r>
              <a:rPr lang="en-US" b="1" dirty="0"/>
              <a:t>approach: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925" y="3404847"/>
            <a:ext cx="11475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Long-term </a:t>
            </a:r>
            <a:r>
              <a:rPr lang="en-US" b="1" dirty="0"/>
              <a:t>approach: 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84086" y="3841845"/>
            <a:ext cx="114755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Silver </a:t>
            </a:r>
            <a:r>
              <a:rPr lang="en-US" dirty="0"/>
              <a:t>paste change to insulating paste,5/18 168hr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ECN procedure, modify </a:t>
            </a:r>
            <a:r>
              <a:rPr lang="en-US" dirty="0"/>
              <a:t>it in </a:t>
            </a:r>
            <a:r>
              <a:rPr lang="en-US" dirty="0" smtClean="0"/>
              <a:t>BOM. R </a:t>
            </a:r>
            <a:r>
              <a:rPr lang="en-US" dirty="0"/>
              <a:t>&amp; D team evaluate the solution of changing the silver paste to insulating paste.</a:t>
            </a:r>
          </a:p>
          <a:p>
            <a:r>
              <a:rPr lang="en-US" dirty="0"/>
              <a:t>The schedule as follows:</a:t>
            </a:r>
          </a:p>
          <a:p>
            <a:r>
              <a:rPr lang="en-US" dirty="0"/>
              <a:t>Trial production order/material </a:t>
            </a:r>
            <a:r>
              <a:rPr lang="en-US" dirty="0" smtClean="0"/>
              <a:t>requisition-4/12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Trial production was </a:t>
            </a:r>
            <a:r>
              <a:rPr lang="en-US" dirty="0" smtClean="0"/>
              <a:t>completed-4/21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Provide trial production </a:t>
            </a:r>
            <a:r>
              <a:rPr lang="en-US" dirty="0" smtClean="0"/>
              <a:t>report-4/28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Reliability Analysis </a:t>
            </a:r>
            <a:r>
              <a:rPr lang="en-US" dirty="0" smtClean="0"/>
              <a:t>Report-5/20 </a:t>
            </a:r>
            <a:r>
              <a:rPr lang="en-US" dirty="0" smtClean="0">
                <a:solidFill>
                  <a:srgbClr val="0000FF"/>
                </a:solidFill>
              </a:rPr>
              <a:t>Done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7" y="1119139"/>
            <a:ext cx="10962080" cy="212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40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819" y="616410"/>
            <a:ext cx="11309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Corrective </a:t>
            </a:r>
            <a:r>
              <a:rPr lang="en-US" b="1" dirty="0"/>
              <a:t>Action To Root </a:t>
            </a:r>
            <a:r>
              <a:rPr lang="en-US" b="1" dirty="0" smtClean="0"/>
              <a:t>Cause:</a:t>
            </a:r>
            <a:r>
              <a:rPr lang="zh-TW" altLang="en-US" b="1" dirty="0" smtClean="0"/>
              <a:t> </a:t>
            </a:r>
            <a:r>
              <a:rPr lang="en-US" b="1" dirty="0"/>
              <a:t>Verification of screening method using small current: </a:t>
            </a:r>
            <a:endParaRPr lang="en-US" b="1" dirty="0" smtClean="0"/>
          </a:p>
          <a:p>
            <a:r>
              <a:rPr lang="en-US" dirty="0" smtClean="0"/>
              <a:t>We </a:t>
            </a:r>
            <a:r>
              <a:rPr lang="en-US" dirty="0"/>
              <a:t>made the silver paste amount higher on purpose for experiment. And using strict small current value for screening leakage current. </a:t>
            </a:r>
            <a:r>
              <a:rPr lang="en-US" dirty="0" smtClean="0"/>
              <a:t>After </a:t>
            </a:r>
            <a:r>
              <a:rPr lang="en-US" dirty="0"/>
              <a:t>that, picking out the abnormal material’s </a:t>
            </a:r>
            <a:r>
              <a:rPr lang="en-US" dirty="0" err="1"/>
              <a:t>Zener</a:t>
            </a:r>
            <a:r>
              <a:rPr lang="en-US" dirty="0"/>
              <a:t> to measure whether there is leakage current in G/B chip. Indeed, the leakage current is found. The screening method is work.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1" y="1875009"/>
            <a:ext cx="9537927" cy="45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725" y="4516132"/>
            <a:ext cx="11453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Reliability </a:t>
            </a:r>
            <a:r>
              <a:rPr lang="en-US" sz="1600" dirty="0"/>
              <a:t>time: </a:t>
            </a:r>
            <a:r>
              <a:rPr lang="en-US" sz="1600" dirty="0" smtClean="0"/>
              <a:t> </a:t>
            </a:r>
            <a:r>
              <a:rPr lang="en-US" sz="1600" dirty="0"/>
              <a:t>According to past experience, the feasibility of material change can be estimated based on the light decline condition </a:t>
            </a:r>
            <a:r>
              <a:rPr lang="en-US" sz="1600" dirty="0" smtClean="0"/>
              <a:t>after 168HR </a:t>
            </a:r>
            <a:r>
              <a:rPr lang="en-US" sz="1600" dirty="0"/>
              <a:t>test.</a:t>
            </a: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542" y="1807777"/>
            <a:ext cx="7403690" cy="2537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3725" y="607448"/>
            <a:ext cx="11596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photoelectric property between silver paste and insulating paste material: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changes can still meet the Customer specifications. </a:t>
            </a:r>
            <a:endParaRPr lang="en-US" dirty="0" smtClean="0"/>
          </a:p>
          <a:p>
            <a:r>
              <a:rPr lang="en-US" dirty="0" smtClean="0"/>
              <a:t>1.After </a:t>
            </a:r>
            <a:r>
              <a:rPr lang="en-US" dirty="0"/>
              <a:t>silver paste is changed to insulating paste, only LED Luminous intensity is affected</a:t>
            </a:r>
            <a:r>
              <a:rPr lang="en-US" dirty="0" smtClean="0"/>
              <a:t>。</a:t>
            </a:r>
          </a:p>
          <a:p>
            <a:r>
              <a:rPr lang="en-US" dirty="0" smtClean="0"/>
              <a:t>2.Luminous </a:t>
            </a:r>
            <a:r>
              <a:rPr lang="en-US" dirty="0"/>
              <a:t>intensity is still up to spec。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41" y="4938712"/>
            <a:ext cx="5598925" cy="1600200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206144"/>
              </p:ext>
            </p:extLst>
          </p:nvPr>
        </p:nvGraphicFramePr>
        <p:xfrm>
          <a:off x="862025" y="2291531"/>
          <a:ext cx="1534074" cy="129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1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62025" y="2291531"/>
                        <a:ext cx="1534074" cy="129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1202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10" y="2039454"/>
            <a:ext cx="10673557" cy="29897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778" y="839124"/>
            <a:ext cx="11128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Short-term : 1uA,tighten test criteria</a:t>
            </a:r>
            <a:r>
              <a:rPr lang="en-US" dirty="0" smtClean="0"/>
              <a:t>. 04/01 installed</a:t>
            </a:r>
            <a:r>
              <a:rPr lang="en-US" dirty="0" smtClean="0">
                <a:solidFill>
                  <a:srgbClr val="0000FF"/>
                </a:solidFill>
              </a:rPr>
              <a:t>. ( Done )</a:t>
            </a:r>
          </a:p>
          <a:p>
            <a:r>
              <a:rPr lang="en-US" dirty="0"/>
              <a:t>Long-term : Silver paste change to insulating paste, 5/18 168hr </a:t>
            </a:r>
            <a:r>
              <a:rPr lang="en-US" dirty="0" err="1"/>
              <a:t>rel</a:t>
            </a:r>
            <a:r>
              <a:rPr lang="en-US" dirty="0"/>
              <a:t> test completed,5/20 report out; ( </a:t>
            </a:r>
            <a:r>
              <a:rPr lang="en-US" dirty="0">
                <a:solidFill>
                  <a:srgbClr val="0000FF"/>
                </a:solidFill>
              </a:rPr>
              <a:t>Done ) </a:t>
            </a:r>
          </a:p>
          <a:p>
            <a:r>
              <a:rPr lang="en-US" dirty="0"/>
              <a:t>                      ECN procedure, modify it in BOM on 5/27. ( On Going )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65020" y="5156021"/>
            <a:ext cx="10688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Small current screening fail material 500HR(5/20) confirmation: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After 168HR of small-current screening, the Fail material appears the same abnormal condition as the customer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customer abnormal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color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shift can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occur again</a:t>
            </a:r>
            <a:r>
              <a:rPr lang="en-US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The control group still had no discoloration at 500HR	</a:t>
            </a:r>
          </a:p>
        </p:txBody>
      </p:sp>
    </p:spTree>
    <p:extLst>
      <p:ext uri="{BB962C8B-B14F-4D97-AF65-F5344CB8AC3E}">
        <p14:creationId xmlns:p14="http://schemas.microsoft.com/office/powerpoint/2010/main" val="869732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778" y="692367"/>
            <a:ext cx="11128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Reliability Testing Report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( </a:t>
            </a:r>
            <a:r>
              <a:rPr lang="en-US" dirty="0" smtClean="0">
                <a:solidFill>
                  <a:srgbClr val="0000FF"/>
                </a:solidFill>
              </a:rPr>
              <a:t>Done 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26" y="1320799"/>
            <a:ext cx="10698796" cy="52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73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778" y="681078"/>
            <a:ext cx="11128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Reliability Testing Report 1000 hours reliability </a:t>
            </a:r>
            <a:r>
              <a:rPr lang="en-US" dirty="0"/>
              <a:t>test </a:t>
            </a:r>
            <a:r>
              <a:rPr lang="en-US" dirty="0" smtClean="0"/>
              <a:t>completed,6/11 </a:t>
            </a:r>
            <a:r>
              <a:rPr lang="en-US" dirty="0"/>
              <a:t>report </a:t>
            </a:r>
            <a:r>
              <a:rPr lang="en-US" dirty="0" smtClean="0"/>
              <a:t>out; ( </a:t>
            </a:r>
            <a:r>
              <a:rPr lang="en-US" dirty="0" smtClean="0">
                <a:solidFill>
                  <a:srgbClr val="0000FF"/>
                </a:solidFill>
              </a:rPr>
              <a:t>Done 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1" y="1489440"/>
            <a:ext cx="5260099" cy="3386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702" y="1303690"/>
            <a:ext cx="6503809" cy="5235222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429926"/>
              </p:ext>
            </p:extLst>
          </p:nvPr>
        </p:nvGraphicFramePr>
        <p:xfrm>
          <a:off x="2753340" y="4716527"/>
          <a:ext cx="1958622" cy="1196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2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53340" y="4716527"/>
                        <a:ext cx="1958622" cy="1196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5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7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8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9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0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1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33280</TotalTime>
  <Words>1627</Words>
  <Application>Microsoft Office PowerPoint</Application>
  <PresentationFormat>Widescreen</PresentationFormat>
  <Paragraphs>216</Paragraphs>
  <Slides>22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Microsoft YaHei</vt:lpstr>
      <vt:lpstr>宋体</vt:lpstr>
      <vt:lpstr>Arial</vt:lpstr>
      <vt:lpstr>Calibri</vt:lpstr>
      <vt:lpstr>Calibri Light</vt:lpstr>
      <vt:lpstr>標楷體</vt:lpstr>
      <vt:lpstr>新細明體</vt:lpstr>
      <vt:lpstr>Times New Roman</vt:lpstr>
      <vt:lpstr>Wingdings</vt:lpstr>
      <vt:lpstr>Office 佈景主題</vt:lpstr>
      <vt:lpstr>1_Office 佈景主題</vt:lpstr>
      <vt:lpstr>Worksheet</vt:lpstr>
      <vt:lpstr>Adobe Acrobat 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武文邊</cp:lastModifiedBy>
  <cp:revision>5003</cp:revision>
  <dcterms:created xsi:type="dcterms:W3CDTF">2020-08-07T01:32:39Z</dcterms:created>
  <dcterms:modified xsi:type="dcterms:W3CDTF">2023-05-18T07:25:53Z</dcterms:modified>
</cp:coreProperties>
</file>